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521" r:id="rId2"/>
    <p:sldId id="522" r:id="rId3"/>
    <p:sldId id="472" r:id="rId4"/>
    <p:sldId id="480" r:id="rId5"/>
    <p:sldId id="584" r:id="rId6"/>
    <p:sldId id="590" r:id="rId7"/>
    <p:sldId id="591" r:id="rId8"/>
    <p:sldId id="489" r:id="rId9"/>
    <p:sldId id="491" r:id="rId10"/>
    <p:sldId id="519" r:id="rId11"/>
    <p:sldId id="438" r:id="rId12"/>
    <p:sldId id="585" r:id="rId13"/>
    <p:sldId id="588" r:id="rId14"/>
    <p:sldId id="587" r:id="rId15"/>
    <p:sldId id="586" r:id="rId16"/>
    <p:sldId id="390" r:id="rId17"/>
    <p:sldId id="453" r:id="rId18"/>
    <p:sldId id="560" r:id="rId19"/>
    <p:sldId id="565" r:id="rId20"/>
    <p:sldId id="566" r:id="rId21"/>
    <p:sldId id="592" r:id="rId22"/>
    <p:sldId id="600" r:id="rId23"/>
    <p:sldId id="594" r:id="rId24"/>
    <p:sldId id="595" r:id="rId25"/>
    <p:sldId id="596" r:id="rId26"/>
    <p:sldId id="597" r:id="rId27"/>
    <p:sldId id="598" r:id="rId28"/>
    <p:sldId id="599" r:id="rId2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4" autoAdjust="0"/>
    <p:restoredTop sz="88514" autoAdjust="0"/>
  </p:normalViewPr>
  <p:slideViewPr>
    <p:cSldViewPr snapToGrid="0">
      <p:cViewPr varScale="1">
        <p:scale>
          <a:sx n="127" d="100"/>
          <a:sy n="127" d="100"/>
        </p:scale>
        <p:origin x="108" y="85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BDB998-4A18-4804-8747-3DD07DA81E2F}" type="datetimeFigureOut">
              <a:rPr lang="nl-NL" smtClean="0"/>
              <a:t>25-9-2020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16DE9-CA4A-4D53-B0D8-48C51F824710}" type="slidenum">
              <a:rPr lang="nl-NL" smtClean="0"/>
              <a:t>‹nr.›</a:t>
            </a:fld>
            <a:endParaRPr lang="nl-NL"/>
          </a:p>
        </p:txBody>
      </p:sp>
    </p:spTree>
    <p:extLst>
      <p:ext uri="{BB962C8B-B14F-4D97-AF65-F5344CB8AC3E}">
        <p14:creationId xmlns:p14="http://schemas.microsoft.com/office/powerpoint/2010/main" val="585947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nl-NL" baseline="0" dirty="0"/>
              <a:t>In english / question ok (not to many) / questions in dutch ok</a:t>
            </a:r>
          </a:p>
          <a:p>
            <a:pPr marL="171450" indent="-171450">
              <a:buFontTx/>
              <a:buChar char="-"/>
            </a:pPr>
            <a:endParaRPr lang="nl-NL" baseline="0" dirty="0"/>
          </a:p>
          <a:p>
            <a:pPr marL="171450" indent="-171450">
              <a:buFontTx/>
              <a:buChar char="-"/>
            </a:pPr>
            <a:r>
              <a:rPr lang="nl-NL" baseline="0" dirty="0"/>
              <a:t>Elementary statstics (this Friday/next Friday) –already had statistics -&gt; what is p-value/what is significant?</a:t>
            </a:r>
          </a:p>
          <a:p>
            <a:pPr marL="171450" indent="-171450">
              <a:buFontTx/>
              <a:buChar char="-"/>
            </a:pPr>
            <a:endParaRPr lang="nl-NL" baseline="0" dirty="0"/>
          </a:p>
          <a:p>
            <a:pPr marL="171450" indent="-171450">
              <a:buFontTx/>
              <a:buChar char="-"/>
            </a:pPr>
            <a:r>
              <a:rPr lang="nl-NL" baseline="0" dirty="0"/>
              <a:t>No formulas / no code</a:t>
            </a:r>
          </a:p>
          <a:p>
            <a:pPr marL="171450" indent="-171450">
              <a:buFontTx/>
              <a:buChar char="-"/>
            </a:pPr>
            <a:endParaRPr lang="nl-NL" baseline="0" dirty="0"/>
          </a:p>
          <a:p>
            <a:pPr marL="171450" indent="-171450">
              <a:buFontTx/>
              <a:buChar char="-"/>
            </a:pPr>
            <a:r>
              <a:rPr lang="nl-NL" baseline="0" dirty="0"/>
              <a:t>Will show example questions at the end of the next lesson</a:t>
            </a:r>
          </a:p>
          <a:p>
            <a:pPr marL="171450" indent="-171450">
              <a:buFontTx/>
              <a:buChar char="-"/>
            </a:pPr>
            <a:endParaRPr lang="nl-NL" baseline="0" dirty="0"/>
          </a:p>
          <a:p>
            <a:pPr marL="171450" indent="-171450">
              <a:buFontTx/>
              <a:buChar char="-"/>
            </a:pPr>
            <a:r>
              <a:rPr lang="nl-NL" baseline="0" dirty="0"/>
              <a:t>We can go slowly</a:t>
            </a:r>
          </a:p>
          <a:p>
            <a:pPr marL="171450" indent="-171450">
              <a:buFontTx/>
              <a:buChar char="-"/>
            </a:pPr>
            <a:endParaRPr lang="nl-NL" baseline="0" dirty="0"/>
          </a:p>
          <a:p>
            <a:pPr marL="171450" indent="-171450">
              <a:buFontTx/>
              <a:buChar char="-"/>
            </a:pPr>
            <a:r>
              <a:rPr lang="nl-NL" baseline="0" dirty="0"/>
              <a:t>You did probably not choose this biomedical direction for the statistics / nor for programming, but</a:t>
            </a:r>
          </a:p>
          <a:p>
            <a:pPr marL="171450" indent="-171450">
              <a:buFontTx/>
              <a:buChar char="-"/>
            </a:pPr>
            <a:endParaRPr lang="nl-NL" baseline="0" dirty="0"/>
          </a:p>
          <a:p>
            <a:pPr marL="171450" indent="-171450">
              <a:buFontTx/>
              <a:buChar char="-"/>
            </a:pPr>
            <a:r>
              <a:rPr lang="nl-NL" baseline="0" dirty="0"/>
              <a:t>Also in other fields very important -&gt; chemistry / psygologie / sociologie / economie</a:t>
            </a:r>
            <a:endParaRPr lang="nl-NL" dirty="0"/>
          </a:p>
        </p:txBody>
      </p:sp>
      <p:sp>
        <p:nvSpPr>
          <p:cNvPr id="4" name="Slide Number Placeholder 3"/>
          <p:cNvSpPr>
            <a:spLocks noGrp="1"/>
          </p:cNvSpPr>
          <p:nvPr>
            <p:ph type="sldNum" sz="quarter" idx="10"/>
          </p:nvPr>
        </p:nvSpPr>
        <p:spPr/>
        <p:txBody>
          <a:bodyPr/>
          <a:lstStyle/>
          <a:p>
            <a:fld id="{04016DE9-CA4A-4D53-B0D8-48C51F824710}" type="slidenum">
              <a:rPr lang="nl-NL" smtClean="0"/>
              <a:t>1</a:t>
            </a:fld>
            <a:endParaRPr lang="nl-NL"/>
          </a:p>
        </p:txBody>
      </p:sp>
    </p:spTree>
    <p:extLst>
      <p:ext uri="{BB962C8B-B14F-4D97-AF65-F5344CB8AC3E}">
        <p14:creationId xmlns:p14="http://schemas.microsoft.com/office/powerpoint/2010/main" val="3253805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Equal or less then reject null hypothesis.</a:t>
            </a:r>
          </a:p>
        </p:txBody>
      </p:sp>
      <p:sp>
        <p:nvSpPr>
          <p:cNvPr id="4" name="Slide Number Placeholder 3"/>
          <p:cNvSpPr>
            <a:spLocks noGrp="1"/>
          </p:cNvSpPr>
          <p:nvPr>
            <p:ph type="sldNum" sz="quarter" idx="10"/>
          </p:nvPr>
        </p:nvSpPr>
        <p:spPr/>
        <p:txBody>
          <a:bodyPr/>
          <a:lstStyle/>
          <a:p>
            <a:fld id="{04016DE9-CA4A-4D53-B0D8-48C51F824710}" type="slidenum">
              <a:rPr lang="nl-NL" smtClean="0"/>
              <a:t>17</a:t>
            </a:fld>
            <a:endParaRPr lang="nl-NL"/>
          </a:p>
        </p:txBody>
      </p:sp>
    </p:spTree>
    <p:extLst>
      <p:ext uri="{BB962C8B-B14F-4D97-AF65-F5344CB8AC3E}">
        <p14:creationId xmlns:p14="http://schemas.microsoft.com/office/powerpoint/2010/main" val="204030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Here you can see how the mean and standard deviation is </a:t>
            </a:r>
          </a:p>
        </p:txBody>
      </p:sp>
      <p:sp>
        <p:nvSpPr>
          <p:cNvPr id="4" name="Slide Number Placeholder 3"/>
          <p:cNvSpPr>
            <a:spLocks noGrp="1"/>
          </p:cNvSpPr>
          <p:nvPr>
            <p:ph type="sldNum" sz="quarter" idx="10"/>
          </p:nvPr>
        </p:nvSpPr>
        <p:spPr/>
        <p:txBody>
          <a:bodyPr/>
          <a:lstStyle/>
          <a:p>
            <a:fld id="{04016DE9-CA4A-4D53-B0D8-48C51F824710}" type="slidenum">
              <a:rPr lang="nl-NL" smtClean="0"/>
              <a:t>18</a:t>
            </a:fld>
            <a:endParaRPr lang="nl-NL"/>
          </a:p>
        </p:txBody>
      </p:sp>
    </p:spTree>
    <p:extLst>
      <p:ext uri="{BB962C8B-B14F-4D97-AF65-F5344CB8AC3E}">
        <p14:creationId xmlns:p14="http://schemas.microsoft.com/office/powerpoint/2010/main" val="916016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4016DE9-CA4A-4D53-B0D8-48C51F824710}" type="slidenum">
              <a:rPr lang="nl-NL" smtClean="0"/>
              <a:t>19</a:t>
            </a:fld>
            <a:endParaRPr lang="nl-NL"/>
          </a:p>
        </p:txBody>
      </p:sp>
    </p:spTree>
    <p:extLst>
      <p:ext uri="{BB962C8B-B14F-4D97-AF65-F5344CB8AC3E}">
        <p14:creationId xmlns:p14="http://schemas.microsoft.com/office/powerpoint/2010/main" val="1760905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Fruit in different supermarkets.</a:t>
            </a:r>
          </a:p>
          <a:p>
            <a:r>
              <a:rPr lang="nl-NL" dirty="0"/>
              <a:t>Can we say that oranges are more expensive?</a:t>
            </a:r>
          </a:p>
          <a:p>
            <a:endParaRPr lang="nl-NL" baseline="0" dirty="0"/>
          </a:p>
          <a:p>
            <a:r>
              <a:rPr lang="nl-NL" baseline="0" dirty="0"/>
              <a:t>What do you think is the best statistic for a error bar?</a:t>
            </a:r>
            <a:endParaRPr lang="nl-NL" dirty="0"/>
          </a:p>
        </p:txBody>
      </p:sp>
      <p:sp>
        <p:nvSpPr>
          <p:cNvPr id="4" name="Slide Number Placeholder 3"/>
          <p:cNvSpPr>
            <a:spLocks noGrp="1"/>
          </p:cNvSpPr>
          <p:nvPr>
            <p:ph type="sldNum" sz="quarter" idx="10"/>
          </p:nvPr>
        </p:nvSpPr>
        <p:spPr/>
        <p:txBody>
          <a:bodyPr/>
          <a:lstStyle/>
          <a:p>
            <a:fld id="{04016DE9-CA4A-4D53-B0D8-48C51F824710}" type="slidenum">
              <a:rPr lang="nl-NL" smtClean="0"/>
              <a:t>20</a:t>
            </a:fld>
            <a:endParaRPr lang="nl-NL"/>
          </a:p>
        </p:txBody>
      </p:sp>
    </p:spTree>
    <p:extLst>
      <p:ext uri="{BB962C8B-B14F-4D97-AF65-F5344CB8AC3E}">
        <p14:creationId xmlns:p14="http://schemas.microsoft.com/office/powerpoint/2010/main" val="17013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Differnece of mean!!!!!</a:t>
            </a:r>
          </a:p>
        </p:txBody>
      </p:sp>
      <p:sp>
        <p:nvSpPr>
          <p:cNvPr id="4" name="Slide Number Placeholder 3"/>
          <p:cNvSpPr>
            <a:spLocks noGrp="1"/>
          </p:cNvSpPr>
          <p:nvPr>
            <p:ph type="sldNum" sz="quarter" idx="10"/>
          </p:nvPr>
        </p:nvSpPr>
        <p:spPr/>
        <p:txBody>
          <a:bodyPr/>
          <a:lstStyle/>
          <a:p>
            <a:fld id="{04016DE9-CA4A-4D53-B0D8-48C51F824710}" type="slidenum">
              <a:rPr lang="nl-NL" smtClean="0"/>
              <a:t>3</a:t>
            </a:fld>
            <a:endParaRPr lang="nl-NL"/>
          </a:p>
        </p:txBody>
      </p:sp>
    </p:spTree>
    <p:extLst>
      <p:ext uri="{BB962C8B-B14F-4D97-AF65-F5344CB8AC3E}">
        <p14:creationId xmlns:p14="http://schemas.microsoft.com/office/powerpoint/2010/main" val="4208155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Show different</a:t>
            </a:r>
            <a:r>
              <a:rPr lang="nl-NL" baseline="0" dirty="0"/>
              <a:t> types of normal distributions (different means and variances).</a:t>
            </a:r>
            <a:endParaRPr lang="nl-NL" dirty="0"/>
          </a:p>
        </p:txBody>
      </p:sp>
      <p:sp>
        <p:nvSpPr>
          <p:cNvPr id="4" name="Slide Number Placeholder 3"/>
          <p:cNvSpPr>
            <a:spLocks noGrp="1"/>
          </p:cNvSpPr>
          <p:nvPr>
            <p:ph type="sldNum" sz="quarter" idx="10"/>
          </p:nvPr>
        </p:nvSpPr>
        <p:spPr/>
        <p:txBody>
          <a:bodyPr/>
          <a:lstStyle/>
          <a:p>
            <a:fld id="{04016DE9-CA4A-4D53-B0D8-48C51F824710}" type="slidenum">
              <a:rPr lang="nl-NL" smtClean="0"/>
              <a:t>4</a:t>
            </a:fld>
            <a:endParaRPr lang="nl-NL"/>
          </a:p>
        </p:txBody>
      </p:sp>
    </p:spTree>
    <p:extLst>
      <p:ext uri="{BB962C8B-B14F-4D97-AF65-F5344CB8AC3E}">
        <p14:creationId xmlns:p14="http://schemas.microsoft.com/office/powerpoint/2010/main" val="567772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why (because someone started doing it and others just did the same + SEM is </a:t>
            </a:r>
            <a:r>
              <a:rPr lang="en-GB" sz="1200" b="0" i="0" kern="1200" dirty="0" err="1">
                <a:solidFill>
                  <a:schemeClr val="tx1"/>
                </a:solidFill>
                <a:effectLst/>
                <a:latin typeface="+mn-lt"/>
                <a:ea typeface="+mn-ea"/>
                <a:cs typeface="+mn-cs"/>
              </a:rPr>
              <a:t>alsways</a:t>
            </a:r>
            <a:r>
              <a:rPr lang="en-GB" sz="1200" b="0" i="0" kern="1200" dirty="0">
                <a:solidFill>
                  <a:schemeClr val="tx1"/>
                </a:solidFill>
                <a:effectLst/>
                <a:latin typeface="+mn-lt"/>
                <a:ea typeface="+mn-ea"/>
                <a:cs typeface="+mn-cs"/>
              </a:rPr>
              <a:t> smaller than std</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 SEM quantifies uncertainty in estimate of the mean whereas SD indicates dispersion of the data from mean</a:t>
            </a:r>
            <a:endParaRPr lang="nl-BE" dirty="0"/>
          </a:p>
        </p:txBody>
      </p:sp>
      <p:sp>
        <p:nvSpPr>
          <p:cNvPr id="4" name="Slide Number Placeholder 3"/>
          <p:cNvSpPr>
            <a:spLocks noGrp="1"/>
          </p:cNvSpPr>
          <p:nvPr>
            <p:ph type="sldNum" sz="quarter" idx="5"/>
          </p:nvPr>
        </p:nvSpPr>
        <p:spPr/>
        <p:txBody>
          <a:bodyPr/>
          <a:lstStyle/>
          <a:p>
            <a:fld id="{04016DE9-CA4A-4D53-B0D8-48C51F824710}" type="slidenum">
              <a:rPr lang="nl-NL" smtClean="0"/>
              <a:t>7</a:t>
            </a:fld>
            <a:endParaRPr lang="nl-NL"/>
          </a:p>
        </p:txBody>
      </p:sp>
    </p:spTree>
    <p:extLst>
      <p:ext uri="{BB962C8B-B14F-4D97-AF65-F5344CB8AC3E}">
        <p14:creationId xmlns:p14="http://schemas.microsoft.com/office/powerpoint/2010/main" val="1771247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8</a:t>
            </a:fld>
            <a:endParaRPr lang="nl-NL"/>
          </a:p>
        </p:txBody>
      </p:sp>
    </p:spTree>
    <p:extLst>
      <p:ext uri="{BB962C8B-B14F-4D97-AF65-F5344CB8AC3E}">
        <p14:creationId xmlns:p14="http://schemas.microsoft.com/office/powerpoint/2010/main" val="3520528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9</a:t>
            </a:fld>
            <a:endParaRPr lang="nl-NL"/>
          </a:p>
        </p:txBody>
      </p:sp>
    </p:spTree>
    <p:extLst>
      <p:ext uri="{BB962C8B-B14F-4D97-AF65-F5344CB8AC3E}">
        <p14:creationId xmlns:p14="http://schemas.microsoft.com/office/powerpoint/2010/main" val="3314267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b</a:t>
            </a:r>
          </a:p>
          <a:p>
            <a:r>
              <a:rPr lang="nl-BE" dirty="0"/>
              <a:t>Assume normality!</a:t>
            </a:r>
            <a:endParaRPr lang="en-US" dirty="0"/>
          </a:p>
        </p:txBody>
      </p:sp>
      <p:sp>
        <p:nvSpPr>
          <p:cNvPr id="4" name="Slide Number Placeholder 3"/>
          <p:cNvSpPr>
            <a:spLocks noGrp="1"/>
          </p:cNvSpPr>
          <p:nvPr>
            <p:ph type="sldNum" sz="quarter" idx="10"/>
          </p:nvPr>
        </p:nvSpPr>
        <p:spPr/>
        <p:txBody>
          <a:bodyPr/>
          <a:lstStyle/>
          <a:p>
            <a:fld id="{04016DE9-CA4A-4D53-B0D8-48C51F824710}" type="slidenum">
              <a:rPr lang="nl-NL" smtClean="0"/>
              <a:t>10</a:t>
            </a:fld>
            <a:endParaRPr lang="nl-NL"/>
          </a:p>
        </p:txBody>
      </p:sp>
    </p:spTree>
    <p:extLst>
      <p:ext uri="{BB962C8B-B14F-4D97-AF65-F5344CB8AC3E}">
        <p14:creationId xmlns:p14="http://schemas.microsoft.com/office/powerpoint/2010/main" val="407166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Machine Learing ...</a:t>
            </a:r>
          </a:p>
          <a:p>
            <a:r>
              <a:rPr lang="nl-NL" dirty="0"/>
              <a:t>2 people...</a:t>
            </a:r>
          </a:p>
        </p:txBody>
      </p:sp>
      <p:sp>
        <p:nvSpPr>
          <p:cNvPr id="4" name="Slide Number Placeholder 3"/>
          <p:cNvSpPr>
            <a:spLocks noGrp="1"/>
          </p:cNvSpPr>
          <p:nvPr>
            <p:ph type="sldNum" sz="quarter" idx="10"/>
          </p:nvPr>
        </p:nvSpPr>
        <p:spPr/>
        <p:txBody>
          <a:bodyPr/>
          <a:lstStyle/>
          <a:p>
            <a:fld id="{04016DE9-CA4A-4D53-B0D8-48C51F824710}" type="slidenum">
              <a:rPr lang="nl-NL" smtClean="0"/>
              <a:t>11</a:t>
            </a:fld>
            <a:endParaRPr lang="nl-NL"/>
          </a:p>
        </p:txBody>
      </p:sp>
    </p:spTree>
    <p:extLst>
      <p:ext uri="{BB962C8B-B14F-4D97-AF65-F5344CB8AC3E}">
        <p14:creationId xmlns:p14="http://schemas.microsoft.com/office/powerpoint/2010/main" val="52364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No means, no variance, no std!!!</a:t>
            </a:r>
          </a:p>
        </p:txBody>
      </p:sp>
      <p:sp>
        <p:nvSpPr>
          <p:cNvPr id="4" name="Slide Number Placeholder 3"/>
          <p:cNvSpPr>
            <a:spLocks noGrp="1"/>
          </p:cNvSpPr>
          <p:nvPr>
            <p:ph type="sldNum" sz="quarter" idx="10"/>
          </p:nvPr>
        </p:nvSpPr>
        <p:spPr/>
        <p:txBody>
          <a:bodyPr/>
          <a:lstStyle/>
          <a:p>
            <a:fld id="{04016DE9-CA4A-4D53-B0D8-48C51F824710}" type="slidenum">
              <a:rPr lang="nl-NL" smtClean="0"/>
              <a:t>16</a:t>
            </a:fld>
            <a:endParaRPr lang="nl-NL"/>
          </a:p>
        </p:txBody>
      </p:sp>
    </p:spTree>
    <p:extLst>
      <p:ext uri="{BB962C8B-B14F-4D97-AF65-F5344CB8AC3E}">
        <p14:creationId xmlns:p14="http://schemas.microsoft.com/office/powerpoint/2010/main" val="2040300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25-9-2020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303785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25-9-2020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238840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25-9-2020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975971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32F25B71-03B9-4F2E-8002-FAA5F7C59FD1}" type="datetimeFigureOut">
              <a:rPr lang="nl-NL" smtClean="0"/>
              <a:t>25-9-2020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326398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F25B71-03B9-4F2E-8002-FAA5F7C59FD1}" type="datetimeFigureOut">
              <a:rPr lang="nl-NL" smtClean="0"/>
              <a:t>25-9-2020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376125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32F25B71-03B9-4F2E-8002-FAA5F7C59FD1}" type="datetimeFigureOut">
              <a:rPr lang="nl-NL" smtClean="0"/>
              <a:t>25-9-2020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2077740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32F25B71-03B9-4F2E-8002-FAA5F7C59FD1}" type="datetimeFigureOut">
              <a:rPr lang="nl-NL" smtClean="0"/>
              <a:t>25-9-2020</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1387325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32F25B71-03B9-4F2E-8002-FAA5F7C59FD1}" type="datetimeFigureOut">
              <a:rPr lang="nl-NL" smtClean="0"/>
              <a:t>25-9-2020</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47763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F25B71-03B9-4F2E-8002-FAA5F7C59FD1}" type="datetimeFigureOut">
              <a:rPr lang="nl-NL" smtClean="0"/>
              <a:t>25-9-2020</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35063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25-9-2020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3563193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F25B71-03B9-4F2E-8002-FAA5F7C59FD1}" type="datetimeFigureOut">
              <a:rPr lang="nl-NL" smtClean="0"/>
              <a:t>25-9-2020</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6C67E854-951B-4257-BF63-EAFBFE0DA03A}" type="slidenum">
              <a:rPr lang="nl-NL" smtClean="0"/>
              <a:t>‹nr.›</a:t>
            </a:fld>
            <a:endParaRPr lang="nl-NL"/>
          </a:p>
        </p:txBody>
      </p:sp>
    </p:spTree>
    <p:extLst>
      <p:ext uri="{BB962C8B-B14F-4D97-AF65-F5344CB8AC3E}">
        <p14:creationId xmlns:p14="http://schemas.microsoft.com/office/powerpoint/2010/main" val="21791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F25B71-03B9-4F2E-8002-FAA5F7C59FD1}" type="datetimeFigureOut">
              <a:rPr lang="nl-NL" smtClean="0"/>
              <a:t>25-9-2020</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7E854-951B-4257-BF63-EAFBFE0DA03A}" type="slidenum">
              <a:rPr lang="nl-NL" smtClean="0"/>
              <a:t>‹nr.›</a:t>
            </a:fld>
            <a:endParaRPr lang="nl-NL"/>
          </a:p>
        </p:txBody>
      </p:sp>
    </p:spTree>
    <p:extLst>
      <p:ext uri="{BB962C8B-B14F-4D97-AF65-F5344CB8AC3E}">
        <p14:creationId xmlns:p14="http://schemas.microsoft.com/office/powerpoint/2010/main" val="4132119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jpe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2.xml"/><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393" y="1067449"/>
            <a:ext cx="5314970" cy="4427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223" y="1017721"/>
            <a:ext cx="5253037" cy="244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5179" y="3660452"/>
            <a:ext cx="3390900" cy="148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28827" y="6534388"/>
            <a:ext cx="7476813" cy="246221"/>
          </a:xfrm>
          <a:prstGeom prst="rect">
            <a:avLst/>
          </a:prstGeom>
          <a:noFill/>
        </p:spPr>
        <p:txBody>
          <a:bodyPr wrap="square" rtlCol="0">
            <a:spAutoFit/>
          </a:bodyPr>
          <a:lstStyle/>
          <a:p>
            <a:pPr algn="r"/>
            <a:r>
              <a:rPr lang="nl-NL" sz="1000" dirty="0"/>
              <a:t>Source: </a:t>
            </a:r>
            <a:r>
              <a:rPr lang="en-US" sz="1000" dirty="0"/>
              <a:t>David L. Vaux , Know when your numbers are significant, Nature 492, 180–181 (13 December 2012) doi:10.1038/492180a </a:t>
            </a:r>
            <a:endParaRPr lang="nl-NL" sz="1000" dirty="0"/>
          </a:p>
        </p:txBody>
      </p:sp>
    </p:spTree>
    <p:extLst>
      <p:ext uri="{BB962C8B-B14F-4D97-AF65-F5344CB8AC3E}">
        <p14:creationId xmlns:p14="http://schemas.microsoft.com/office/powerpoint/2010/main" val="28169092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60350" y="1684068"/>
            <a:ext cx="7705781" cy="2905146"/>
          </a:xfrm>
          <a:prstGeom prst="rect">
            <a:avLst/>
          </a:prstGeom>
        </p:spPr>
      </p:pic>
    </p:spTree>
    <p:extLst>
      <p:ext uri="{BB962C8B-B14F-4D97-AF65-F5344CB8AC3E}">
        <p14:creationId xmlns:p14="http://schemas.microsoft.com/office/powerpoint/2010/main" val="3366046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75" y="977047"/>
            <a:ext cx="10719069" cy="4308872"/>
          </a:xfrm>
          <a:prstGeom prst="rect">
            <a:avLst/>
          </a:prstGeom>
          <a:noFill/>
        </p:spPr>
        <p:txBody>
          <a:bodyPr wrap="square" rtlCol="0">
            <a:spAutoFit/>
          </a:bodyPr>
          <a:lstStyle/>
          <a:p>
            <a:pPr marL="285750" indent="-285750">
              <a:buFont typeface="Arial" panose="020B0604020202020204" pitchFamily="34" charset="0"/>
              <a:buChar char="•"/>
            </a:pPr>
            <a:r>
              <a:rPr lang="nl-NL" b="1" dirty="0"/>
              <a:t>Descriptive statistics</a:t>
            </a:r>
            <a:r>
              <a:rPr lang="nl-NL" dirty="0"/>
              <a:t> </a:t>
            </a:r>
            <a:r>
              <a:rPr lang="en-US" dirty="0"/>
              <a:t>quantitatively describe or summarize one or more variables in a sample. They are typically the first kind of analysis performed on the data set.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b="1" dirty="0"/>
              <a:t>I</a:t>
            </a:r>
            <a:r>
              <a:rPr lang="nl-NL" b="1" dirty="0"/>
              <a:t>nferential statistics </a:t>
            </a:r>
            <a:r>
              <a:rPr lang="en-US" dirty="0"/>
              <a:t>quantitatively describe or summarize </a:t>
            </a:r>
            <a:r>
              <a:rPr lang="nl-NL" dirty="0"/>
              <a:t>parameters of the population using a sample. Again, this is based mainly on assumptions made about the population.</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b="1" dirty="0"/>
              <a:t>Predictive modeling </a:t>
            </a:r>
            <a:r>
              <a:rPr lang="nl-NL" dirty="0"/>
              <a:t>is about using statistics to predict outcomes (typically of future events). In this case each observation is described by an </a:t>
            </a:r>
            <a:r>
              <a:rPr lang="nl-NL" b="1" dirty="0"/>
              <a:t>indepedent variable </a:t>
            </a:r>
            <a:r>
              <a:rPr lang="nl-NL" dirty="0"/>
              <a:t>(the variable to be predicted) and one or more </a:t>
            </a:r>
            <a:r>
              <a:rPr lang="nl-NL" b="1" dirty="0"/>
              <a:t>dependent</a:t>
            </a:r>
            <a:r>
              <a:rPr lang="nl-NL" dirty="0"/>
              <a:t> variables (used to compute the predictions).</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b="1" dirty="0"/>
              <a:t>Exploratory data analysis </a:t>
            </a:r>
            <a:r>
              <a:rPr lang="en-US" dirty="0"/>
              <a:t>summarizes the main characteristics of the variables in a sample, often with visual methods. It is an approach to analyze data sets to find </a:t>
            </a:r>
            <a:r>
              <a:rPr lang="en-US" b="1" dirty="0"/>
              <a:t>previously unknown relationships</a:t>
            </a:r>
            <a:r>
              <a:rPr lang="en-US" dirty="0"/>
              <a:t>.</a:t>
            </a: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sz="2000" dirty="0"/>
          </a:p>
          <a:p>
            <a:endParaRPr lang="nl-NL" dirty="0"/>
          </a:p>
        </p:txBody>
      </p:sp>
      <p:sp>
        <p:nvSpPr>
          <p:cNvPr id="3" name="TextBox 2"/>
          <p:cNvSpPr txBox="1"/>
          <p:nvPr/>
        </p:nvSpPr>
        <p:spPr>
          <a:xfrm>
            <a:off x="304800" y="127000"/>
            <a:ext cx="11673840" cy="461665"/>
          </a:xfrm>
          <a:prstGeom prst="rect">
            <a:avLst/>
          </a:prstGeom>
          <a:noFill/>
        </p:spPr>
        <p:txBody>
          <a:bodyPr wrap="square" rtlCol="0">
            <a:spAutoFit/>
          </a:bodyPr>
          <a:lstStyle/>
          <a:p>
            <a:r>
              <a:rPr lang="nl-NL" sz="2400" b="1" dirty="0"/>
              <a:t>Types of statitical analysis</a:t>
            </a:r>
          </a:p>
        </p:txBody>
      </p:sp>
      <p:sp>
        <p:nvSpPr>
          <p:cNvPr id="5" name="AutoShape 4" descr="Image result for lab s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Image result for lab sampl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7" name="AutoShape 8" descr="Image result for lab sampl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Tree>
    <p:extLst>
      <p:ext uri="{BB962C8B-B14F-4D97-AF65-F5344CB8AC3E}">
        <p14:creationId xmlns:p14="http://schemas.microsoft.com/office/powerpoint/2010/main" val="2387423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2E71B21-68C7-40D2-8672-04F6CB7CC5E2}"/>
              </a:ext>
            </a:extLst>
          </p:cNvPr>
          <p:cNvSpPr/>
          <p:nvPr/>
        </p:nvSpPr>
        <p:spPr>
          <a:xfrm>
            <a:off x="2691160" y="6488668"/>
            <a:ext cx="9612351" cy="369332"/>
          </a:xfrm>
          <a:prstGeom prst="rect">
            <a:avLst/>
          </a:prstGeom>
        </p:spPr>
        <p:txBody>
          <a:bodyPr wrap="square">
            <a:spAutoFit/>
          </a:bodyPr>
          <a:lstStyle/>
          <a:p>
            <a:r>
              <a:rPr lang="en-GB" dirty="0"/>
              <a:t> </a:t>
            </a:r>
            <a:r>
              <a:rPr lang="en-GB" sz="800" dirty="0"/>
              <a:t>"Towards more accessible conceptions of Statistical Inference" by Chris Wild, Maxine </a:t>
            </a:r>
            <a:r>
              <a:rPr lang="en-GB" sz="800" dirty="0" err="1"/>
              <a:t>Pfannkuch</a:t>
            </a:r>
            <a:r>
              <a:rPr lang="en-GB" sz="800" dirty="0"/>
              <a:t>, Matt Regan and Nicholas Horton published in 2011 in the Journal of the Royal Statistical Society, Series A (Vol 174, pp 247-295) </a:t>
            </a:r>
            <a:endParaRPr lang="nl-BE" sz="800" dirty="0"/>
          </a:p>
        </p:txBody>
      </p:sp>
      <p:pic>
        <p:nvPicPr>
          <p:cNvPr id="4" name="Picture 3">
            <a:extLst>
              <a:ext uri="{FF2B5EF4-FFF2-40B4-BE49-F238E27FC236}">
                <a16:creationId xmlns:a16="http://schemas.microsoft.com/office/drawing/2014/main" id="{E30B1041-D156-4E6B-B5C3-A5D974D5DA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0235" y="277682"/>
            <a:ext cx="9520517" cy="6140734"/>
          </a:xfrm>
          <a:prstGeom prst="rect">
            <a:avLst/>
          </a:prstGeom>
        </p:spPr>
      </p:pic>
    </p:spTree>
    <p:extLst>
      <p:ext uri="{BB962C8B-B14F-4D97-AF65-F5344CB8AC3E}">
        <p14:creationId xmlns:p14="http://schemas.microsoft.com/office/powerpoint/2010/main" val="3914108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crumplab.github.io/statistics/gifs/IndTtestTrue.gif">
            <a:extLst>
              <a:ext uri="{FF2B5EF4-FFF2-40B4-BE49-F238E27FC236}">
                <a16:creationId xmlns:a16="http://schemas.microsoft.com/office/drawing/2014/main" id="{E2F9F1DD-94DD-4860-9370-03EF9C15980B}"/>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96536" y="929267"/>
            <a:ext cx="9857678" cy="49288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F41986-1105-4561-93F9-A6EF53D16394}"/>
              </a:ext>
            </a:extLst>
          </p:cNvPr>
          <p:cNvSpPr/>
          <p:nvPr/>
        </p:nvSpPr>
        <p:spPr>
          <a:xfrm>
            <a:off x="10326793" y="6545095"/>
            <a:ext cx="1747594" cy="215444"/>
          </a:xfrm>
          <a:prstGeom prst="rect">
            <a:avLst/>
          </a:prstGeom>
        </p:spPr>
        <p:txBody>
          <a:bodyPr wrap="none">
            <a:spAutoFit/>
          </a:bodyPr>
          <a:lstStyle/>
          <a:p>
            <a:r>
              <a:rPr lang="nl-BE" sz="800" dirty="0"/>
              <a:t>https://crumplab.github.io/statistics/</a:t>
            </a:r>
          </a:p>
        </p:txBody>
      </p:sp>
    </p:spTree>
    <p:extLst>
      <p:ext uri="{BB962C8B-B14F-4D97-AF65-F5344CB8AC3E}">
        <p14:creationId xmlns:p14="http://schemas.microsoft.com/office/powerpoint/2010/main" val="66823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crumplab.github.io/statistics/gifs/IndTtest.gif">
            <a:extLst>
              <a:ext uri="{FF2B5EF4-FFF2-40B4-BE49-F238E27FC236}">
                <a16:creationId xmlns:a16="http://schemas.microsoft.com/office/drawing/2014/main" id="{B38C38BE-69B7-42A9-BBD0-965FE2A10E0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56011" y="959005"/>
            <a:ext cx="9876261" cy="493813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3D9823-0C00-4D3C-8B44-00B82EFE0141}"/>
              </a:ext>
            </a:extLst>
          </p:cNvPr>
          <p:cNvSpPr/>
          <p:nvPr/>
        </p:nvSpPr>
        <p:spPr>
          <a:xfrm>
            <a:off x="10326793" y="6545095"/>
            <a:ext cx="1747594" cy="215444"/>
          </a:xfrm>
          <a:prstGeom prst="rect">
            <a:avLst/>
          </a:prstGeom>
        </p:spPr>
        <p:txBody>
          <a:bodyPr wrap="none">
            <a:spAutoFit/>
          </a:bodyPr>
          <a:lstStyle/>
          <a:p>
            <a:r>
              <a:rPr lang="nl-BE" sz="800" dirty="0"/>
              <a:t>https://crumplab.github.io/statistics/</a:t>
            </a:r>
          </a:p>
        </p:txBody>
      </p:sp>
    </p:spTree>
    <p:extLst>
      <p:ext uri="{BB962C8B-B14F-4D97-AF65-F5344CB8AC3E}">
        <p14:creationId xmlns:p14="http://schemas.microsoft.com/office/powerpoint/2010/main" val="3553588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9D4EDC-AD8F-4DFC-ADDA-DABE19FE7F94}"/>
              </a:ext>
            </a:extLst>
          </p:cNvPr>
          <p:cNvSpPr/>
          <p:nvPr/>
        </p:nvSpPr>
        <p:spPr>
          <a:xfrm>
            <a:off x="2691160" y="6488668"/>
            <a:ext cx="9612351" cy="369332"/>
          </a:xfrm>
          <a:prstGeom prst="rect">
            <a:avLst/>
          </a:prstGeom>
        </p:spPr>
        <p:txBody>
          <a:bodyPr wrap="square">
            <a:spAutoFit/>
          </a:bodyPr>
          <a:lstStyle/>
          <a:p>
            <a:r>
              <a:rPr lang="en-GB" dirty="0"/>
              <a:t> </a:t>
            </a:r>
            <a:r>
              <a:rPr lang="en-GB" sz="800" dirty="0"/>
              <a:t>"Towards more accessible conceptions of Statistical Inference" by Chris Wild, Maxine </a:t>
            </a:r>
            <a:r>
              <a:rPr lang="en-GB" sz="800" dirty="0" err="1"/>
              <a:t>Pfannkuch</a:t>
            </a:r>
            <a:r>
              <a:rPr lang="en-GB" sz="800" dirty="0"/>
              <a:t>, Matt Regan and Nicholas Horton published in 2011 in the Journal of the Royal Statistical Society, Series A (Vol 174, pp 247-295) </a:t>
            </a:r>
            <a:endParaRPr lang="nl-BE" sz="800" dirty="0"/>
          </a:p>
        </p:txBody>
      </p:sp>
      <p:pic>
        <p:nvPicPr>
          <p:cNvPr id="4" name="Picture 3">
            <a:extLst>
              <a:ext uri="{FF2B5EF4-FFF2-40B4-BE49-F238E27FC236}">
                <a16:creationId xmlns:a16="http://schemas.microsoft.com/office/drawing/2014/main" id="{3551F38E-1EB2-481F-B9B8-9204F78DA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175" y="139614"/>
            <a:ext cx="9723863" cy="6271891"/>
          </a:xfrm>
          <a:prstGeom prst="rect">
            <a:avLst/>
          </a:prstGeom>
        </p:spPr>
      </p:pic>
    </p:spTree>
    <p:extLst>
      <p:ext uri="{BB962C8B-B14F-4D97-AF65-F5344CB8AC3E}">
        <p14:creationId xmlns:p14="http://schemas.microsoft.com/office/powerpoint/2010/main" val="2209739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127000"/>
            <a:ext cx="11673840" cy="461665"/>
          </a:xfrm>
          <a:prstGeom prst="rect">
            <a:avLst/>
          </a:prstGeom>
          <a:noFill/>
        </p:spPr>
        <p:txBody>
          <a:bodyPr wrap="square" rtlCol="0">
            <a:spAutoFit/>
          </a:bodyPr>
          <a:lstStyle/>
          <a:p>
            <a:r>
              <a:rPr lang="nl-NL" sz="2400" b="1" dirty="0"/>
              <a:t>Hypothesis testing: the Mann-Whitney U-Test</a:t>
            </a:r>
          </a:p>
        </p:txBody>
      </p:sp>
      <p:sp>
        <p:nvSpPr>
          <p:cNvPr id="2" name="Rectangle 1"/>
          <p:cNvSpPr/>
          <p:nvPr/>
        </p:nvSpPr>
        <p:spPr>
          <a:xfrm>
            <a:off x="454526" y="820669"/>
            <a:ext cx="10764253" cy="646331"/>
          </a:xfrm>
          <a:prstGeom prst="rect">
            <a:avLst/>
          </a:prstGeom>
        </p:spPr>
        <p:txBody>
          <a:bodyPr wrap="square">
            <a:spAutoFit/>
          </a:bodyPr>
          <a:lstStyle/>
          <a:p>
            <a:pPr marL="285750" indent="-285750">
              <a:buFont typeface="Arial" panose="020B0604020202020204" pitchFamily="34" charset="0"/>
              <a:buChar char="•"/>
            </a:pPr>
            <a:endParaRPr lang="en-US" dirty="0"/>
          </a:p>
          <a:p>
            <a:endParaRPr lang="nl-NL"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28" y="2334166"/>
            <a:ext cx="7481887"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01" y="4172301"/>
            <a:ext cx="732472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474" y="1467000"/>
            <a:ext cx="7415213"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8734" y="2592343"/>
            <a:ext cx="4205287"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725" y="3857168"/>
            <a:ext cx="239077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3452" y="4244625"/>
            <a:ext cx="1990725"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5974" y="4681399"/>
            <a:ext cx="1890713" cy="32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488695" y="975651"/>
            <a:ext cx="11532823" cy="369332"/>
          </a:xfrm>
          <a:prstGeom prst="rect">
            <a:avLst/>
          </a:prstGeom>
        </p:spPr>
        <p:txBody>
          <a:bodyPr wrap="square">
            <a:spAutoFit/>
          </a:bodyPr>
          <a:lstStyle/>
          <a:p>
            <a:pPr marL="285750" indent="-285750">
              <a:buFont typeface="Arial" panose="020B0604020202020204" pitchFamily="34" charset="0"/>
              <a:buChar char="•"/>
            </a:pPr>
            <a:r>
              <a:rPr lang="en-US" dirty="0"/>
              <a:t>The </a:t>
            </a:r>
            <a:r>
              <a:rPr lang="en-US" b="1" dirty="0"/>
              <a:t>U-statistic</a:t>
            </a:r>
            <a:r>
              <a:rPr lang="en-US" dirty="0"/>
              <a:t> is computed as follows.</a:t>
            </a:r>
          </a:p>
        </p:txBody>
      </p:sp>
      <p:sp>
        <p:nvSpPr>
          <p:cNvPr id="3" name="Rectangle 2"/>
          <p:cNvSpPr/>
          <p:nvPr/>
        </p:nvSpPr>
        <p:spPr>
          <a:xfrm>
            <a:off x="7542508" y="2505559"/>
            <a:ext cx="4298197" cy="265021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3545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4800" y="127000"/>
            <a:ext cx="11673840" cy="461665"/>
          </a:xfrm>
          <a:prstGeom prst="rect">
            <a:avLst/>
          </a:prstGeom>
          <a:noFill/>
        </p:spPr>
        <p:txBody>
          <a:bodyPr wrap="square" rtlCol="0">
            <a:spAutoFit/>
          </a:bodyPr>
          <a:lstStyle/>
          <a:p>
            <a:r>
              <a:rPr lang="nl-NL" sz="2400" b="1" dirty="0"/>
              <a:t>Hypothesis testing: the Mann-Whitney U Test</a:t>
            </a:r>
          </a:p>
        </p:txBody>
      </p:sp>
      <p:pic>
        <p:nvPicPr>
          <p:cNvPr id="4" name="Picture 2" descr="Critical Values of U 5 perc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289" y="690509"/>
            <a:ext cx="6116074" cy="601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40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4526" y="743178"/>
            <a:ext cx="10764253" cy="3416320"/>
          </a:xfrm>
          <a:prstGeom prst="rect">
            <a:avLst/>
          </a:prstGeom>
        </p:spPr>
        <p:txBody>
          <a:bodyPr wrap="square">
            <a:spAutoFit/>
          </a:bodyPr>
          <a:lstStyle/>
          <a:p>
            <a:pPr marL="285750" indent="-285750">
              <a:buFont typeface="Arial" panose="020B0604020202020204" pitchFamily="34" charset="0"/>
              <a:buChar char="•"/>
            </a:pPr>
            <a:r>
              <a:rPr lang="en-US" dirty="0"/>
              <a:t>Sample size calculation for unpaired t-test: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p:cNvSpPr txBox="1"/>
          <p:nvPr/>
        </p:nvSpPr>
        <p:spPr>
          <a:xfrm>
            <a:off x="304800" y="127000"/>
            <a:ext cx="11673840" cy="461665"/>
          </a:xfrm>
          <a:prstGeom prst="rect">
            <a:avLst/>
          </a:prstGeom>
          <a:noFill/>
        </p:spPr>
        <p:txBody>
          <a:bodyPr wrap="square" rtlCol="0">
            <a:spAutoFit/>
          </a:bodyPr>
          <a:lstStyle/>
          <a:p>
            <a:r>
              <a:rPr lang="nl-NL" sz="2400" b="1" dirty="0"/>
              <a:t>Sample size calculations</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208" y="1134398"/>
            <a:ext cx="753427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628827" y="3295974"/>
            <a:ext cx="1632488" cy="23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3642" y="4540467"/>
            <a:ext cx="4748213"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5707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0375" y="977047"/>
            <a:ext cx="5560717" cy="5078313"/>
          </a:xfrm>
          <a:prstGeom prst="rect">
            <a:avLst/>
          </a:prstGeom>
          <a:noFill/>
        </p:spPr>
        <p:txBody>
          <a:bodyPr wrap="square" rtlCol="0">
            <a:spAutoFit/>
          </a:bodyPr>
          <a:lstStyle/>
          <a:p>
            <a:r>
              <a:rPr lang="en-US" dirty="0"/>
              <a:t>In many areas of biology, and especially in clinical research, the statistician</a:t>
            </a:r>
          </a:p>
          <a:p>
            <a:endParaRPr lang="en-US" dirty="0"/>
          </a:p>
          <a:p>
            <a:pPr marL="285750" indent="-285750">
              <a:buFont typeface="Arial" panose="020B0604020202020204" pitchFamily="34" charset="0"/>
              <a:buChar char="•"/>
            </a:pPr>
            <a:r>
              <a:rPr lang="en-US" dirty="0"/>
              <a:t>is restricted to </a:t>
            </a:r>
            <a:r>
              <a:rPr lang="en-US" b="1" dirty="0"/>
              <a:t>small sample sizes</a:t>
            </a:r>
          </a:p>
          <a:p>
            <a:pPr marL="742950" lvl="1" indent="-285750">
              <a:buFont typeface="Arial" panose="020B0604020202020204" pitchFamily="34" charset="0"/>
              <a:buChar char="•"/>
            </a:pPr>
            <a:r>
              <a:rPr lang="en-US" dirty="0"/>
              <a:t>difficult to find representative patients</a:t>
            </a:r>
          </a:p>
          <a:p>
            <a:pPr marL="742950" lvl="1" indent="-285750">
              <a:buFont typeface="Arial" panose="020B0604020202020204" pitchFamily="34" charset="0"/>
              <a:buChar char="•"/>
            </a:pPr>
            <a:r>
              <a:rPr lang="en-US" dirty="0"/>
              <a:t>time/money considerations</a:t>
            </a:r>
          </a:p>
          <a:p>
            <a:pPr lvl="1"/>
            <a:endParaRPr lang="en-US" dirty="0"/>
          </a:p>
          <a:p>
            <a:pPr marL="285750" indent="-285750">
              <a:buFont typeface="Arial" panose="020B0604020202020204" pitchFamily="34" charset="0"/>
              <a:buChar char="•"/>
            </a:pPr>
            <a:r>
              <a:rPr lang="en-US" dirty="0"/>
              <a:t>is faced with enormous </a:t>
            </a:r>
            <a:r>
              <a:rPr lang="en-US" b="1" dirty="0"/>
              <a:t>biological variability</a:t>
            </a:r>
          </a:p>
          <a:p>
            <a:pPr marL="742950" lvl="1" indent="-285750">
              <a:buFont typeface="Arial" panose="020B0604020202020204" pitchFamily="34" charset="0"/>
              <a:buChar char="•"/>
            </a:pPr>
            <a:r>
              <a:rPr lang="en-US" dirty="0"/>
              <a:t>many factors influence gene/protein expression</a:t>
            </a:r>
          </a:p>
          <a:p>
            <a:pPr marL="742950" lvl="1" indent="-285750">
              <a:buFont typeface="Arial" panose="020B0604020202020204" pitchFamily="34" charset="0"/>
              <a:buChar char="•"/>
            </a:pPr>
            <a:r>
              <a:rPr lang="en-US" dirty="0"/>
              <a:t>mouse models</a:t>
            </a:r>
          </a:p>
          <a:p>
            <a:pPr lvl="1"/>
            <a:endParaRPr lang="en-US" dirty="0"/>
          </a:p>
          <a:p>
            <a:pPr marL="285750" indent="-285750">
              <a:buFont typeface="Arial" panose="020B0604020202020204" pitchFamily="34" charset="0"/>
              <a:buChar char="•"/>
            </a:pPr>
            <a:r>
              <a:rPr lang="en-US" dirty="0"/>
              <a:t>is faced with </a:t>
            </a:r>
            <a:r>
              <a:rPr lang="en-US" b="1" dirty="0"/>
              <a:t>technical variability</a:t>
            </a:r>
          </a:p>
          <a:p>
            <a:pPr marL="742950" lvl="1" indent="-285750">
              <a:buFont typeface="Arial" panose="020B0604020202020204" pitchFamily="34" charset="0"/>
              <a:buChar char="•"/>
            </a:pPr>
            <a:r>
              <a:rPr lang="en-US" dirty="0"/>
              <a:t>sample preparation</a:t>
            </a:r>
          </a:p>
          <a:p>
            <a:pPr marL="742950" lvl="1" indent="-285750">
              <a:buFont typeface="Arial" panose="020B0604020202020204" pitchFamily="34" charset="0"/>
              <a:buChar char="•"/>
            </a:pPr>
            <a:r>
              <a:rPr lang="en-US" dirty="0"/>
              <a:t>machine measurement imprecisions</a:t>
            </a:r>
          </a:p>
          <a:p>
            <a:pPr lvl="1"/>
            <a:endParaRPr lang="en-US" dirty="0"/>
          </a:p>
          <a:p>
            <a:pPr marL="285750" indent="-285750">
              <a:buFont typeface="Arial" panose="020B0604020202020204" pitchFamily="34" charset="0"/>
              <a:buChar char="•"/>
            </a:pPr>
            <a:r>
              <a:rPr lang="en-US" dirty="0"/>
              <a:t>is not able to control all relevant variables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is interested in </a:t>
            </a:r>
            <a:r>
              <a:rPr lang="en-US" b="1" dirty="0"/>
              <a:t>small effects</a:t>
            </a:r>
            <a:endParaRPr lang="nl-NL" dirty="0"/>
          </a:p>
        </p:txBody>
      </p:sp>
      <p:sp>
        <p:nvSpPr>
          <p:cNvPr id="3" name="TextBox 2"/>
          <p:cNvSpPr txBox="1"/>
          <p:nvPr/>
        </p:nvSpPr>
        <p:spPr>
          <a:xfrm>
            <a:off x="304800" y="127000"/>
            <a:ext cx="11673840" cy="461665"/>
          </a:xfrm>
          <a:prstGeom prst="rect">
            <a:avLst/>
          </a:prstGeom>
          <a:noFill/>
        </p:spPr>
        <p:txBody>
          <a:bodyPr wrap="square" rtlCol="0">
            <a:spAutoFit/>
          </a:bodyPr>
          <a:lstStyle/>
          <a:p>
            <a:r>
              <a:rPr lang="nl-NL" sz="2400" b="1" dirty="0"/>
              <a:t>Statistics in biomedical research</a:t>
            </a:r>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0592" y="1404494"/>
            <a:ext cx="352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6265" y="900627"/>
            <a:ext cx="457200"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8816" y="885237"/>
            <a:ext cx="41433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6153" y="1421162"/>
            <a:ext cx="428625"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14953" y="1404494"/>
            <a:ext cx="42386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98641" y="900627"/>
            <a:ext cx="44291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3494" y="897074"/>
            <a:ext cx="461963"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4948" y="907406"/>
            <a:ext cx="395287"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97950" y="872947"/>
            <a:ext cx="3905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14948" y="1410618"/>
            <a:ext cx="519113"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446004" y="730453"/>
            <a:ext cx="1818468" cy="129152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ounded Rectangle 14"/>
          <p:cNvSpPr/>
          <p:nvPr/>
        </p:nvSpPr>
        <p:spPr>
          <a:xfrm>
            <a:off x="9098797" y="735069"/>
            <a:ext cx="1818468" cy="129152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050" name="Picture 2" descr="Image result for mass spectrometer orbitra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73161" y="3744286"/>
            <a:ext cx="756834" cy="103204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lab sampl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6" name="AutoShape 6" descr="Image result for lab sample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7" name="AutoShape 8" descr="Image result for lab sampl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2059" name="Picture 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33459" y="2548494"/>
            <a:ext cx="1102726" cy="63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474091" y="3767221"/>
            <a:ext cx="917154" cy="897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descr="Image result for rna seq machin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20796" y="3813393"/>
            <a:ext cx="1017235" cy="80506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excel fil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222779" y="5263281"/>
            <a:ext cx="854104" cy="85410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7989458" y="2374449"/>
            <a:ext cx="1320745" cy="938030"/>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ounded Rectangle 25"/>
          <p:cNvSpPr/>
          <p:nvPr/>
        </p:nvSpPr>
        <p:spPr>
          <a:xfrm>
            <a:off x="5999623" y="3589464"/>
            <a:ext cx="5308976" cy="1304897"/>
          </a:xfrm>
          <a:prstGeom prst="roundRect">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Straight Connector 10"/>
          <p:cNvCxnSpPr>
            <a:endCxn id="25" idx="0"/>
          </p:cNvCxnSpPr>
          <p:nvPr/>
        </p:nvCxnSpPr>
        <p:spPr>
          <a:xfrm>
            <a:off x="8218950" y="1967308"/>
            <a:ext cx="430881" cy="40714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25" idx="0"/>
          </p:cNvCxnSpPr>
          <p:nvPr/>
        </p:nvCxnSpPr>
        <p:spPr>
          <a:xfrm flipH="1">
            <a:off x="8649831" y="1926179"/>
            <a:ext cx="494169" cy="448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25" idx="2"/>
            <a:endCxn id="26" idx="0"/>
          </p:cNvCxnSpPr>
          <p:nvPr/>
        </p:nvCxnSpPr>
        <p:spPr>
          <a:xfrm>
            <a:off x="8649831" y="3312479"/>
            <a:ext cx="4280" cy="276985"/>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6" idx="2"/>
          </p:cNvCxnSpPr>
          <p:nvPr/>
        </p:nvCxnSpPr>
        <p:spPr>
          <a:xfrm flipH="1">
            <a:off x="8649830" y="4894361"/>
            <a:ext cx="4281" cy="368920"/>
          </a:xfrm>
          <a:prstGeom prst="straightConnector1">
            <a:avLst/>
          </a:prstGeom>
          <a:ln w="28575">
            <a:solidFill>
              <a:schemeClr val="bg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58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7964" y="1203702"/>
            <a:ext cx="3784084" cy="5095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8579" y="749087"/>
            <a:ext cx="3946918" cy="559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28827" y="6534388"/>
            <a:ext cx="7476813" cy="246221"/>
          </a:xfrm>
          <a:prstGeom prst="rect">
            <a:avLst/>
          </a:prstGeom>
          <a:noFill/>
        </p:spPr>
        <p:txBody>
          <a:bodyPr wrap="square" rtlCol="0">
            <a:spAutoFit/>
          </a:bodyPr>
          <a:lstStyle/>
          <a:p>
            <a:pPr algn="r"/>
            <a:r>
              <a:rPr lang="nl-NL" sz="1000" dirty="0"/>
              <a:t>Source: </a:t>
            </a:r>
            <a:r>
              <a:rPr lang="en-US" sz="1000" dirty="0"/>
              <a:t>http://www.nature.com/collections/qghhqm/pointsofsignificance</a:t>
            </a:r>
            <a:endParaRPr lang="nl-NL" sz="1000" dirty="0"/>
          </a:p>
        </p:txBody>
      </p:sp>
      <p:sp>
        <p:nvSpPr>
          <p:cNvPr id="2" name="TextBox 1"/>
          <p:cNvSpPr txBox="1"/>
          <p:nvPr/>
        </p:nvSpPr>
        <p:spPr>
          <a:xfrm>
            <a:off x="237640" y="206644"/>
            <a:ext cx="9545911" cy="646331"/>
          </a:xfrm>
          <a:prstGeom prst="rect">
            <a:avLst/>
          </a:prstGeom>
          <a:noFill/>
        </p:spPr>
        <p:txBody>
          <a:bodyPr wrap="square" rtlCol="0">
            <a:spAutoFit/>
          </a:bodyPr>
          <a:lstStyle/>
          <a:p>
            <a:r>
              <a:rPr lang="en-US" dirty="0"/>
              <a:t>Since September 2013 </a:t>
            </a:r>
            <a:r>
              <a:rPr lang="en-US" i="1" dirty="0"/>
              <a:t>Nature Methods</a:t>
            </a:r>
            <a:r>
              <a:rPr lang="en-US" dirty="0"/>
              <a:t> has been publishing a monthly column on statistics called "Points of Significance." </a:t>
            </a:r>
            <a:endParaRPr lang="nl-NL" dirty="0"/>
          </a:p>
        </p:txBody>
      </p:sp>
    </p:spTree>
    <p:extLst>
      <p:ext uri="{BB962C8B-B14F-4D97-AF65-F5344CB8AC3E}">
        <p14:creationId xmlns:p14="http://schemas.microsoft.com/office/powerpoint/2010/main" val="1851658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127000"/>
            <a:ext cx="11673840" cy="461665"/>
          </a:xfrm>
          <a:prstGeom prst="rect">
            <a:avLst/>
          </a:prstGeom>
          <a:noFill/>
        </p:spPr>
        <p:txBody>
          <a:bodyPr wrap="square" rtlCol="0">
            <a:spAutoFit/>
          </a:bodyPr>
          <a:lstStyle/>
          <a:p>
            <a:r>
              <a:rPr lang="nl-NL" sz="2400" b="1" dirty="0"/>
              <a:t>Intermezzo: error bars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240" y="4008141"/>
            <a:ext cx="8348663"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7529" y="853956"/>
            <a:ext cx="3057525" cy="287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63105" y="1276569"/>
            <a:ext cx="73358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 uncertainty in estimates is often represented using error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These can represent the standard deviation, the standard error of the mean or a confidence interval. This needs to be stated in the legend.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Error bars don’t necessarily relate to statistical significance. E.g. is the average price of apples different from the average price of oranges?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Don’t use error bars for small sample sizes (e.g. 3 data points).</a:t>
            </a:r>
            <a:endParaRPr lang="nl-NL" dirty="0"/>
          </a:p>
        </p:txBody>
      </p:sp>
    </p:spTree>
    <p:extLst>
      <p:ext uri="{BB962C8B-B14F-4D97-AF65-F5344CB8AC3E}">
        <p14:creationId xmlns:p14="http://schemas.microsoft.com/office/powerpoint/2010/main" val="1830531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E052EC48-FDDF-4EF2-9E18-1A51B229F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95" y="1133475"/>
            <a:ext cx="4457700" cy="4591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spTree>
    <p:extLst>
      <p:ext uri="{BB962C8B-B14F-4D97-AF65-F5344CB8AC3E}">
        <p14:creationId xmlns:p14="http://schemas.microsoft.com/office/powerpoint/2010/main" val="1520008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E052EC48-FDDF-4EF2-9E18-1A51B229F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95" y="1133475"/>
            <a:ext cx="4457700" cy="4591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4" name="Rectangle 3">
            <a:extLst>
              <a:ext uri="{FF2B5EF4-FFF2-40B4-BE49-F238E27FC236}">
                <a16:creationId xmlns:a16="http://schemas.microsoft.com/office/drawing/2014/main" id="{7245F09E-113C-4CAB-A014-3A2E9E7557FD}"/>
              </a:ext>
            </a:extLst>
          </p:cNvPr>
          <p:cNvSpPr/>
          <p:nvPr/>
        </p:nvSpPr>
        <p:spPr>
          <a:xfrm>
            <a:off x="5595861" y="1997839"/>
            <a:ext cx="6096000" cy="2862322"/>
          </a:xfrm>
          <a:prstGeom prst="rect">
            <a:avLst/>
          </a:prstGeom>
        </p:spPr>
        <p:txBody>
          <a:bodyPr>
            <a:spAutoFit/>
          </a:bodyPr>
          <a:lstStyle/>
          <a:p>
            <a:pPr marL="285750" indent="-285750">
              <a:buFont typeface="Arial" panose="020B0604020202020204" pitchFamily="34" charset="0"/>
              <a:buChar char="•"/>
            </a:pPr>
            <a:r>
              <a:rPr lang="en-GB" dirty="0"/>
              <a:t>Clark's first son died in December 1996 within a few weeks of his birth.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Her second son died in similar circumstances in January 1998.</a:t>
            </a:r>
          </a:p>
          <a:p>
            <a:endParaRPr lang="en-GB" dirty="0"/>
          </a:p>
          <a:p>
            <a:pPr marL="285750" indent="-285750">
              <a:buFont typeface="Arial" panose="020B0604020202020204" pitchFamily="34" charset="0"/>
              <a:buChar char="•"/>
            </a:pPr>
            <a:r>
              <a:rPr lang="en-GB" dirty="0"/>
              <a:t>A month later, Clark was arrested and tried for both deaths.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defence argued that the children had died of sudden infant death syndrome (SIDS). </a:t>
            </a:r>
            <a:endParaRPr lang="nl-BE"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spTree>
    <p:extLst>
      <p:ext uri="{BB962C8B-B14F-4D97-AF65-F5344CB8AC3E}">
        <p14:creationId xmlns:p14="http://schemas.microsoft.com/office/powerpoint/2010/main" val="1783157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100" name="Picture 4" descr="Related image">
            <a:extLst>
              <a:ext uri="{FF2B5EF4-FFF2-40B4-BE49-F238E27FC236}">
                <a16:creationId xmlns:a16="http://schemas.microsoft.com/office/drawing/2014/main" id="{E052EC48-FDDF-4EF2-9E18-1A51B229F3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495" y="1133475"/>
            <a:ext cx="4457700" cy="45910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sp>
        <p:nvSpPr>
          <p:cNvPr id="3" name="Rectangle 2">
            <a:extLst>
              <a:ext uri="{FF2B5EF4-FFF2-40B4-BE49-F238E27FC236}">
                <a16:creationId xmlns:a16="http://schemas.microsoft.com/office/drawing/2014/main" id="{0B9D9C52-B57E-4CF4-B4FC-6A0DA38AA298}"/>
              </a:ext>
            </a:extLst>
          </p:cNvPr>
          <p:cNvSpPr/>
          <p:nvPr/>
        </p:nvSpPr>
        <p:spPr>
          <a:xfrm>
            <a:off x="5545874" y="1997839"/>
            <a:ext cx="5798634" cy="2862322"/>
          </a:xfrm>
          <a:prstGeom prst="rect">
            <a:avLst/>
          </a:prstGeom>
        </p:spPr>
        <p:txBody>
          <a:bodyPr wrap="square">
            <a:spAutoFit/>
          </a:bodyPr>
          <a:lstStyle/>
          <a:p>
            <a:pPr marL="285750" indent="-285750">
              <a:buFont typeface="Arial" panose="020B0604020202020204" pitchFamily="34" charset="0"/>
              <a:buChar char="•"/>
            </a:pPr>
            <a:r>
              <a:rPr lang="en-GB" dirty="0"/>
              <a:t>For an affluent non-smoking family like the Clarks, the probability of a single cot death was estimated as 1 in 8,543.</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So the probability of two in the same family was around 1 in 73 million (8543 × 8543).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Given that there are around 700,000 live births in Britain each year, double cot death would be expected to occur once every hundred years.</a:t>
            </a:r>
            <a:endParaRPr lang="nl-BE" dirty="0"/>
          </a:p>
        </p:txBody>
      </p:sp>
    </p:spTree>
    <p:extLst>
      <p:ext uri="{BB962C8B-B14F-4D97-AF65-F5344CB8AC3E}">
        <p14:creationId xmlns:p14="http://schemas.microsoft.com/office/powerpoint/2010/main" val="1631326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sp>
        <p:nvSpPr>
          <p:cNvPr id="3" name="Rectangle 2">
            <a:extLst>
              <a:ext uri="{FF2B5EF4-FFF2-40B4-BE49-F238E27FC236}">
                <a16:creationId xmlns:a16="http://schemas.microsoft.com/office/drawing/2014/main" id="{0B9D9C52-B57E-4CF4-B4FC-6A0DA38AA298}"/>
              </a:ext>
            </a:extLst>
          </p:cNvPr>
          <p:cNvSpPr/>
          <p:nvPr/>
        </p:nvSpPr>
        <p:spPr>
          <a:xfrm>
            <a:off x="5030922" y="3105833"/>
            <a:ext cx="5555302" cy="646331"/>
          </a:xfrm>
          <a:prstGeom prst="rect">
            <a:avLst/>
          </a:prstGeom>
        </p:spPr>
        <p:txBody>
          <a:bodyPr wrap="square">
            <a:spAutoFit/>
          </a:bodyPr>
          <a:lstStyle/>
          <a:p>
            <a:r>
              <a:rPr lang="en-GB" dirty="0"/>
              <a:t>In 2002 the RSS noted that there was "no statistical basis" for the "1 in 73 million" figure.</a:t>
            </a:r>
            <a:endParaRPr lang="nl-BE" dirty="0"/>
          </a:p>
        </p:txBody>
      </p:sp>
      <p:pic>
        <p:nvPicPr>
          <p:cNvPr id="6146" name="Picture 2" descr="https://upload.wikimedia.org/wikipedia/commons/thumb/6/6a/Statistical_society_of_London_logo.jpg/220px-Statistical_society_of_London_logo.jpg">
            <a:extLst>
              <a:ext uri="{FF2B5EF4-FFF2-40B4-BE49-F238E27FC236}">
                <a16:creationId xmlns:a16="http://schemas.microsoft.com/office/drawing/2014/main" id="{283C5C5B-8E69-40AC-9FFB-7409B6A28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0021"/>
            <a:ext cx="4726122" cy="43179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890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pic>
        <p:nvPicPr>
          <p:cNvPr id="6146" name="Picture 2" descr="https://upload.wikimedia.org/wikipedia/commons/thumb/6/6a/Statistical_society_of_London_logo.jpg/220px-Statistical_society_of_London_logo.jpg">
            <a:extLst>
              <a:ext uri="{FF2B5EF4-FFF2-40B4-BE49-F238E27FC236}">
                <a16:creationId xmlns:a16="http://schemas.microsoft.com/office/drawing/2014/main" id="{283C5C5B-8E69-40AC-9FFB-7409B6A28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0021"/>
            <a:ext cx="4726122" cy="4317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F96882-AEDA-4394-B1C8-E9B59F0ED214}"/>
              </a:ext>
            </a:extLst>
          </p:cNvPr>
          <p:cNvSpPr/>
          <p:nvPr/>
        </p:nvSpPr>
        <p:spPr>
          <a:xfrm>
            <a:off x="5233639" y="2136337"/>
            <a:ext cx="6096000" cy="2585323"/>
          </a:xfrm>
          <a:prstGeom prst="rect">
            <a:avLst/>
          </a:prstGeom>
        </p:spPr>
        <p:txBody>
          <a:bodyPr>
            <a:spAutoFit/>
          </a:bodyPr>
          <a:lstStyle/>
          <a:p>
            <a:pPr marL="285750" indent="-285750">
              <a:buFont typeface="Arial" panose="020B0604020202020204" pitchFamily="34" charset="0"/>
              <a:buChar char="•"/>
            </a:pPr>
            <a:r>
              <a:rPr lang="en-GB" dirty="0"/>
              <a:t>The calculation was based on the assumption that two SIDS deaths in the same family are </a:t>
            </a:r>
            <a:r>
              <a:rPr lang="en-GB" b="1" dirty="0"/>
              <a:t>independent</a:t>
            </a:r>
            <a:r>
              <a:rPr lang="en-GB" dirty="0"/>
              <a:t>.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RSS argued that there are very strong reasons for supposing that the assumption is false. </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may well be unknown genetic or environmental factors that predispose families to SIDS, so that a second case within the family becomes much more likely.” </a:t>
            </a:r>
          </a:p>
        </p:txBody>
      </p:sp>
    </p:spTree>
    <p:extLst>
      <p:ext uri="{BB962C8B-B14F-4D97-AF65-F5344CB8AC3E}">
        <p14:creationId xmlns:p14="http://schemas.microsoft.com/office/powerpoint/2010/main" val="1221844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pic>
        <p:nvPicPr>
          <p:cNvPr id="6146" name="Picture 2" descr="https://upload.wikimedia.org/wikipedia/commons/thumb/6/6a/Statistical_society_of_London_logo.jpg/220px-Statistical_society_of_London_logo.jpg">
            <a:extLst>
              <a:ext uri="{FF2B5EF4-FFF2-40B4-BE49-F238E27FC236}">
                <a16:creationId xmlns:a16="http://schemas.microsoft.com/office/drawing/2014/main" id="{283C5C5B-8E69-40AC-9FFB-7409B6A28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0021"/>
            <a:ext cx="4726122" cy="4317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F96882-AEDA-4394-B1C8-E9B59F0ED214}"/>
              </a:ext>
            </a:extLst>
          </p:cNvPr>
          <p:cNvSpPr/>
          <p:nvPr/>
        </p:nvSpPr>
        <p:spPr>
          <a:xfrm>
            <a:off x="5233639" y="2551836"/>
            <a:ext cx="5783766" cy="1754326"/>
          </a:xfrm>
          <a:prstGeom prst="rect">
            <a:avLst/>
          </a:prstGeom>
        </p:spPr>
        <p:txBody>
          <a:bodyPr wrap="square">
            <a:spAutoFit/>
          </a:bodyPr>
          <a:lstStyle/>
          <a:p>
            <a:pPr marL="285750" indent="-285750">
              <a:buFont typeface="Arial" panose="020B0604020202020204" pitchFamily="34" charset="0"/>
              <a:buChar char="•"/>
            </a:pPr>
            <a:r>
              <a:rPr lang="en-GB" dirty="0"/>
              <a:t>In a 2004 article in Paediatric and Perinatal Epidemiology, Professor of Mathematics Ray Hill of Salford University concluded, using extensive SIDS statistics for England, that "after a first cot death the chances of a second become greatly increased" by a dependency factor of between 5 and 10.</a:t>
            </a:r>
          </a:p>
        </p:txBody>
      </p:sp>
    </p:spTree>
    <p:extLst>
      <p:ext uri="{BB962C8B-B14F-4D97-AF65-F5344CB8AC3E}">
        <p14:creationId xmlns:p14="http://schemas.microsoft.com/office/powerpoint/2010/main" val="308093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pic>
        <p:nvPicPr>
          <p:cNvPr id="6146" name="Picture 2" descr="https://upload.wikimedia.org/wikipedia/commons/thumb/6/6a/Statistical_society_of_London_logo.jpg/220px-Statistical_society_of_London_logo.jpg">
            <a:extLst>
              <a:ext uri="{FF2B5EF4-FFF2-40B4-BE49-F238E27FC236}">
                <a16:creationId xmlns:a16="http://schemas.microsoft.com/office/drawing/2014/main" id="{283C5C5B-8E69-40AC-9FFB-7409B6A28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0021"/>
            <a:ext cx="4726122" cy="4317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F96882-AEDA-4394-B1C8-E9B59F0ED214}"/>
              </a:ext>
            </a:extLst>
          </p:cNvPr>
          <p:cNvSpPr/>
          <p:nvPr/>
        </p:nvSpPr>
        <p:spPr>
          <a:xfrm>
            <a:off x="5233639" y="1582339"/>
            <a:ext cx="5783766" cy="3693319"/>
          </a:xfrm>
          <a:prstGeom prst="rect">
            <a:avLst/>
          </a:prstGeom>
        </p:spPr>
        <p:txBody>
          <a:bodyPr wrap="square">
            <a:spAutoFit/>
          </a:bodyPr>
          <a:lstStyle/>
          <a:p>
            <a:pPr marL="285750" indent="-285750">
              <a:buFont typeface="Arial" panose="020B0604020202020204" pitchFamily="34" charset="0"/>
              <a:buChar char="•"/>
            </a:pPr>
            <a:r>
              <a:rPr lang="en-GB" dirty="0"/>
              <a:t>Second, it is likely that the court committed a statistical error known as the "prosecutor's fallacy“.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Even if the "1 in 73 million" figure were valid, this should not have been interpreted as the probability of Clark's innocence (</a:t>
            </a:r>
            <a:r>
              <a:rPr lang="en-GB" b="1" dirty="0"/>
              <a:t>p-value</a:t>
            </a:r>
            <a:r>
              <a:rPr lang="en-GB" dirty="0"/>
              <a: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Murder was not the only alternative explanation for the deaths.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Although double SIDS is very rare, double infant murder is likely to be rarer still, so the probability of Clark's innocence was quite high.</a:t>
            </a:r>
          </a:p>
        </p:txBody>
      </p:sp>
    </p:spTree>
    <p:extLst>
      <p:ext uri="{BB962C8B-B14F-4D97-AF65-F5344CB8AC3E}">
        <p14:creationId xmlns:p14="http://schemas.microsoft.com/office/powerpoint/2010/main" val="405543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0B5CC7B-7F03-42F5-AAEC-A9327C849F13}"/>
              </a:ext>
            </a:extLst>
          </p:cNvPr>
          <p:cNvSpPr txBox="1"/>
          <p:nvPr/>
        </p:nvSpPr>
        <p:spPr>
          <a:xfrm>
            <a:off x="304800" y="127000"/>
            <a:ext cx="11673840" cy="461665"/>
          </a:xfrm>
          <a:prstGeom prst="rect">
            <a:avLst/>
          </a:prstGeom>
          <a:noFill/>
        </p:spPr>
        <p:txBody>
          <a:bodyPr wrap="square" rtlCol="0">
            <a:spAutoFit/>
          </a:bodyPr>
          <a:lstStyle/>
          <a:p>
            <a:r>
              <a:rPr lang="nl-BE" sz="2400" b="1" dirty="0">
                <a:solidFill>
                  <a:srgbClr val="222222"/>
                </a:solidFill>
                <a:latin typeface="Arial" panose="020B0604020202020204" pitchFamily="34" charset="0"/>
              </a:rPr>
              <a:t>Sally Clark</a:t>
            </a:r>
            <a:endParaRPr lang="nl-BE" sz="2400" dirty="0"/>
          </a:p>
        </p:txBody>
      </p:sp>
      <p:sp>
        <p:nvSpPr>
          <p:cNvPr id="8" name="Rectangle 7">
            <a:extLst>
              <a:ext uri="{FF2B5EF4-FFF2-40B4-BE49-F238E27FC236}">
                <a16:creationId xmlns:a16="http://schemas.microsoft.com/office/drawing/2014/main" id="{9F417707-5C59-4F94-8592-2C3AD1191EBA}"/>
              </a:ext>
            </a:extLst>
          </p:cNvPr>
          <p:cNvSpPr/>
          <p:nvPr/>
        </p:nvSpPr>
        <p:spPr>
          <a:xfrm>
            <a:off x="10176895" y="6623278"/>
            <a:ext cx="1906291" cy="215444"/>
          </a:xfrm>
          <a:prstGeom prst="rect">
            <a:avLst/>
          </a:prstGeom>
        </p:spPr>
        <p:txBody>
          <a:bodyPr wrap="none">
            <a:spAutoFit/>
          </a:bodyPr>
          <a:lstStyle/>
          <a:p>
            <a:r>
              <a:rPr lang="nl-BE" sz="800" dirty="0"/>
              <a:t>https://en.wikipedia.org/wiki/Sally_Clark</a:t>
            </a:r>
          </a:p>
        </p:txBody>
      </p:sp>
      <p:pic>
        <p:nvPicPr>
          <p:cNvPr id="6146" name="Picture 2" descr="https://upload.wikimedia.org/wikipedia/commons/thumb/6/6a/Statistical_society_of_London_logo.jpg/220px-Statistical_society_of_London_logo.jpg">
            <a:extLst>
              <a:ext uri="{FF2B5EF4-FFF2-40B4-BE49-F238E27FC236}">
                <a16:creationId xmlns:a16="http://schemas.microsoft.com/office/drawing/2014/main" id="{283C5C5B-8E69-40AC-9FFB-7409B6A28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70021"/>
            <a:ext cx="4726122" cy="43179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F96882-AEDA-4394-B1C8-E9B59F0ED214}"/>
              </a:ext>
            </a:extLst>
          </p:cNvPr>
          <p:cNvSpPr/>
          <p:nvPr/>
        </p:nvSpPr>
        <p:spPr>
          <a:xfrm>
            <a:off x="5233639" y="1582339"/>
            <a:ext cx="5783766" cy="3693319"/>
          </a:xfrm>
          <a:prstGeom prst="rect">
            <a:avLst/>
          </a:prstGeom>
        </p:spPr>
        <p:txBody>
          <a:bodyPr wrap="square">
            <a:spAutoFit/>
          </a:bodyPr>
          <a:lstStyle/>
          <a:p>
            <a:pPr marL="285750" indent="-285750">
              <a:buFont typeface="Arial" panose="020B0604020202020204" pitchFamily="34" charset="0"/>
              <a:buChar char="•"/>
            </a:pPr>
            <a:r>
              <a:rPr lang="en-GB" dirty="0"/>
              <a:t>the probability of a child dying from SIDS is 1 in 1300, not 1 in 8500.</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“When a cot death mother is accused of murder, the prosecution sometimes employs a tactic such as the following. If the parents are affluent, in a stable relationship and non-smoking, the prosecution will claim that the chances of the death being natural are greatly reduced, and by implication that the chances of the death being homicide are greatly increased. But this implication is totally false, because the very same factors which make a family low risk for cot death also make it low risk for murder.”</a:t>
            </a:r>
          </a:p>
        </p:txBody>
      </p:sp>
    </p:spTree>
    <p:extLst>
      <p:ext uri="{BB962C8B-B14F-4D97-AF65-F5344CB8AC3E}">
        <p14:creationId xmlns:p14="http://schemas.microsoft.com/office/powerpoint/2010/main" val="3161309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639" y="924560"/>
            <a:ext cx="10700977" cy="4801314"/>
          </a:xfrm>
          <a:prstGeom prst="rect">
            <a:avLst/>
          </a:prstGeom>
          <a:noFill/>
        </p:spPr>
        <p:txBody>
          <a:bodyPr wrap="square" rtlCol="0">
            <a:spAutoFit/>
          </a:bodyPr>
          <a:lstStyle/>
          <a:p>
            <a:pPr marL="285750" indent="-285750">
              <a:buFont typeface="Arial" panose="020B0604020202020204" pitchFamily="34" charset="0"/>
              <a:buChar char="•"/>
            </a:pPr>
            <a:r>
              <a:rPr lang="nl-NL" dirty="0"/>
              <a:t>Why use the sum of the squared difference from the mean (</a:t>
            </a:r>
            <a:r>
              <a:rPr lang="nl-NL" b="1" dirty="0"/>
              <a:t>sum of squares</a:t>
            </a:r>
            <a:r>
              <a:rPr lang="nl-NL" dirty="0"/>
              <a:t>)?                                                    </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Imagine we have the following 4 differences from the mean (indicated by the purple line) and we use the absolute value of the difference from mean to compute the variance:</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Now consider 4 differences that are more spread out (higher variance):</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If we use the squared differences we get a better result:</a:t>
            </a:r>
          </a:p>
          <a:p>
            <a:pPr marL="285750" indent="-285750">
              <a:buFont typeface="Arial" panose="020B0604020202020204" pitchFamily="34" charset="0"/>
              <a:buChar char="•"/>
            </a:pPr>
            <a:endParaRPr lang="nl-NL" dirty="0"/>
          </a:p>
          <a:p>
            <a:r>
              <a:rPr lang="en-US" dirty="0"/>
              <a:t>     </a:t>
            </a:r>
          </a:p>
        </p:txBody>
      </p:sp>
      <p:sp>
        <p:nvSpPr>
          <p:cNvPr id="2" name="TextBox 1"/>
          <p:cNvSpPr txBox="1"/>
          <p:nvPr/>
        </p:nvSpPr>
        <p:spPr>
          <a:xfrm>
            <a:off x="304800" y="127000"/>
            <a:ext cx="11673840" cy="461665"/>
          </a:xfrm>
          <a:prstGeom prst="rect">
            <a:avLst/>
          </a:prstGeom>
          <a:noFill/>
        </p:spPr>
        <p:txBody>
          <a:bodyPr wrap="square" rtlCol="0">
            <a:spAutoFit/>
          </a:bodyPr>
          <a:lstStyle/>
          <a:p>
            <a:r>
              <a:rPr lang="nl-NL" sz="2400" b="1" dirty="0"/>
              <a:t>Intermezzo: sum of squares</a:t>
            </a:r>
          </a:p>
        </p:txBody>
      </p:sp>
      <p:pic>
        <p:nvPicPr>
          <p:cNvPr id="5122" name="Picture 2" descr="http://www.mathsisfun.com/data/images/standard-deviation-why-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3694" y="2132955"/>
            <a:ext cx="1123950" cy="8763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mathsisfun.com/data/images/standard-deviation-why-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621" y="3504558"/>
            <a:ext cx="1123950" cy="1190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430824" y="5414854"/>
            <a:ext cx="441781" cy="369332"/>
          </a:xfrm>
          <a:prstGeom prst="rect">
            <a:avLst/>
          </a:prstGeom>
          <a:noFill/>
        </p:spPr>
        <p:txBody>
          <a:bodyPr wrap="square" rtlCol="0">
            <a:spAutoFit/>
          </a:bodyPr>
          <a:lstStyle/>
          <a:p>
            <a:r>
              <a:rPr lang="nl-NL" dirty="0"/>
              <a:t>&lt;</a:t>
            </a:r>
          </a:p>
        </p:txBody>
      </p:sp>
      <p:pic>
        <p:nvPicPr>
          <p:cNvPr id="5132"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9850" y="5264571"/>
            <a:ext cx="4024313"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2808" y="5288787"/>
            <a:ext cx="37480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4771" y="3760411"/>
            <a:ext cx="3795713"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35"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4771" y="2213029"/>
            <a:ext cx="38290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690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6470" y="1435152"/>
            <a:ext cx="5008776" cy="3970318"/>
          </a:xfrm>
          <a:prstGeom prst="rect">
            <a:avLst/>
          </a:prstGeom>
          <a:noFill/>
        </p:spPr>
        <p:txBody>
          <a:bodyPr wrap="square" rtlCol="0">
            <a:spAutoFit/>
          </a:bodyPr>
          <a:lstStyle/>
          <a:p>
            <a:pPr marL="285750" indent="-285750">
              <a:buFont typeface="Arial" panose="020B0604020202020204" pitchFamily="34" charset="0"/>
              <a:buChar char="•"/>
            </a:pPr>
            <a:r>
              <a:rPr lang="nl-NL" dirty="0"/>
              <a:t>The </a:t>
            </a:r>
            <a:r>
              <a:rPr lang="nl-NL" b="1" dirty="0"/>
              <a:t>standard deviation </a:t>
            </a:r>
            <a:r>
              <a:rPr lang="nl-NL" dirty="0"/>
              <a:t>of a population variable is a more intuitive measure of spread of a variable and is computed as the square root of the variance:</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It is also the </a:t>
            </a:r>
            <a:r>
              <a:rPr lang="en-US" dirty="0"/>
              <a:t>distance from the mean out to either saddle point in a normal PDF. The saddle points on each graph are where the PDF changes from concave down to concave up. </a:t>
            </a:r>
          </a:p>
          <a:p>
            <a:pPr marL="285750" indent="-285750">
              <a:buFont typeface="Arial" panose="020B0604020202020204" pitchFamily="34" charset="0"/>
              <a:buChar char="•"/>
            </a:pPr>
            <a:endParaRPr lang="nl-NL" dirty="0"/>
          </a:p>
          <a:p>
            <a:endParaRPr lang="en-US" dirty="0"/>
          </a:p>
        </p:txBody>
      </p:sp>
      <p:sp>
        <p:nvSpPr>
          <p:cNvPr id="2" name="TextBox 1"/>
          <p:cNvSpPr txBox="1"/>
          <p:nvPr/>
        </p:nvSpPr>
        <p:spPr>
          <a:xfrm>
            <a:off x="304800" y="127000"/>
            <a:ext cx="11673840" cy="461665"/>
          </a:xfrm>
          <a:prstGeom prst="rect">
            <a:avLst/>
          </a:prstGeom>
          <a:noFill/>
        </p:spPr>
        <p:txBody>
          <a:bodyPr wrap="square" rtlCol="0">
            <a:spAutoFit/>
          </a:bodyPr>
          <a:lstStyle/>
          <a:p>
            <a:r>
              <a:rPr lang="nl-NL" sz="2400" b="1" dirty="0"/>
              <a:t>Other population parameters</a:t>
            </a:r>
          </a:p>
        </p:txBody>
      </p:sp>
      <p:pic>
        <p:nvPicPr>
          <p:cNvPr id="7" name="Picture 6"/>
          <p:cNvPicPr>
            <a:picLocks noChangeAspect="1"/>
          </p:cNvPicPr>
          <p:nvPr/>
        </p:nvPicPr>
        <p:blipFill>
          <a:blip r:embed="rId3"/>
          <a:stretch>
            <a:fillRect/>
          </a:stretch>
        </p:blipFill>
        <p:spPr>
          <a:xfrm>
            <a:off x="1338856" y="2800697"/>
            <a:ext cx="1133483" cy="447678"/>
          </a:xfrm>
          <a:prstGeom prst="rect">
            <a:avLst/>
          </a:prstGeom>
        </p:spPr>
      </p:pic>
      <p:pic>
        <p:nvPicPr>
          <p:cNvPr id="1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7211" y="1280886"/>
            <a:ext cx="5003660" cy="4296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2226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CA8E4B74-BCAF-4D2B-90A7-FDD3472AF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850" y="409456"/>
            <a:ext cx="7441580" cy="5792031"/>
          </a:xfrm>
          <a:prstGeom prst="rect">
            <a:avLst/>
          </a:prstGeom>
        </p:spPr>
      </p:pic>
      <p:sp>
        <p:nvSpPr>
          <p:cNvPr id="6" name="Rectangle 5">
            <a:extLst>
              <a:ext uri="{FF2B5EF4-FFF2-40B4-BE49-F238E27FC236}">
                <a16:creationId xmlns:a16="http://schemas.microsoft.com/office/drawing/2014/main" id="{ED9C8B36-8110-43B8-B460-26AF9E03E434}"/>
              </a:ext>
            </a:extLst>
          </p:cNvPr>
          <p:cNvSpPr/>
          <p:nvPr/>
        </p:nvSpPr>
        <p:spPr>
          <a:xfrm>
            <a:off x="2691160" y="6488668"/>
            <a:ext cx="9612351" cy="369332"/>
          </a:xfrm>
          <a:prstGeom prst="rect">
            <a:avLst/>
          </a:prstGeom>
        </p:spPr>
        <p:txBody>
          <a:bodyPr wrap="square">
            <a:spAutoFit/>
          </a:bodyPr>
          <a:lstStyle/>
          <a:p>
            <a:r>
              <a:rPr lang="en-GB" dirty="0"/>
              <a:t> </a:t>
            </a:r>
            <a:r>
              <a:rPr lang="en-GB" sz="800" dirty="0"/>
              <a:t>"Towards more accessible conceptions of Statistical Inference" by Chris Wild, Maxine </a:t>
            </a:r>
            <a:r>
              <a:rPr lang="en-GB" sz="800" dirty="0" err="1"/>
              <a:t>Pfannkuch</a:t>
            </a:r>
            <a:r>
              <a:rPr lang="en-GB" sz="800" dirty="0"/>
              <a:t>, Matt Regan and Nicholas Horton published in 2011 in the Journal of the Royal Statistical Society, Series A (Vol 174, pp 247-295) </a:t>
            </a:r>
            <a:endParaRPr lang="nl-BE" sz="800" dirty="0"/>
          </a:p>
        </p:txBody>
      </p:sp>
    </p:spTree>
    <p:extLst>
      <p:ext uri="{BB962C8B-B14F-4D97-AF65-F5344CB8AC3E}">
        <p14:creationId xmlns:p14="http://schemas.microsoft.com/office/powerpoint/2010/main" val="4104522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935E1E-3E6B-4A34-96D6-70EB3366FDB6}"/>
              </a:ext>
            </a:extLst>
          </p:cNvPr>
          <p:cNvPicPr>
            <a:picLocks noChangeAspect="1"/>
          </p:cNvPicPr>
          <p:nvPr/>
        </p:nvPicPr>
        <p:blipFill>
          <a:blip r:embed="rId2"/>
          <a:stretch>
            <a:fillRect/>
          </a:stretch>
        </p:blipFill>
        <p:spPr>
          <a:xfrm>
            <a:off x="1843671" y="1613906"/>
            <a:ext cx="8504657" cy="3078747"/>
          </a:xfrm>
          <a:prstGeom prst="rect">
            <a:avLst/>
          </a:prstGeom>
        </p:spPr>
      </p:pic>
    </p:spTree>
    <p:extLst>
      <p:ext uri="{BB962C8B-B14F-4D97-AF65-F5344CB8AC3E}">
        <p14:creationId xmlns:p14="http://schemas.microsoft.com/office/powerpoint/2010/main" val="1152533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B37CC2-D753-4C85-A910-D5031F500000}"/>
              </a:ext>
            </a:extLst>
          </p:cNvPr>
          <p:cNvPicPr>
            <a:picLocks noChangeAspect="1"/>
          </p:cNvPicPr>
          <p:nvPr/>
        </p:nvPicPr>
        <p:blipFill>
          <a:blip r:embed="rId3"/>
          <a:stretch>
            <a:fillRect/>
          </a:stretch>
        </p:blipFill>
        <p:spPr>
          <a:xfrm>
            <a:off x="1287363" y="1527645"/>
            <a:ext cx="9617273" cy="3802710"/>
          </a:xfrm>
          <a:prstGeom prst="rect">
            <a:avLst/>
          </a:prstGeom>
        </p:spPr>
      </p:pic>
    </p:spTree>
    <p:extLst>
      <p:ext uri="{BB962C8B-B14F-4D97-AF65-F5344CB8AC3E}">
        <p14:creationId xmlns:p14="http://schemas.microsoft.com/office/powerpoint/2010/main" val="16885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7000"/>
            <a:ext cx="11673840" cy="461665"/>
          </a:xfrm>
          <a:prstGeom prst="rect">
            <a:avLst/>
          </a:prstGeom>
          <a:noFill/>
        </p:spPr>
        <p:txBody>
          <a:bodyPr wrap="square" rtlCol="0">
            <a:spAutoFit/>
          </a:bodyPr>
          <a:lstStyle/>
          <a:p>
            <a:r>
              <a:rPr lang="nl-NL" sz="2400" b="1" dirty="0"/>
              <a:t>The confidence interval</a:t>
            </a:r>
          </a:p>
        </p:txBody>
      </p:sp>
      <p:sp>
        <p:nvSpPr>
          <p:cNvPr id="10" name="TextBox 9"/>
          <p:cNvSpPr txBox="1"/>
          <p:nvPr/>
        </p:nvSpPr>
        <p:spPr>
          <a:xfrm>
            <a:off x="304801" y="1057113"/>
            <a:ext cx="1030099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Which t-distribution </a:t>
            </a:r>
            <a:r>
              <a:rPr lang="en-GB" dirty="0"/>
              <a:t>to use depends on the confidence level of the CI.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nl-BE" dirty="0"/>
          </a:p>
          <a:p>
            <a:pPr marL="285750" indent="-285750">
              <a:buFont typeface="Arial" panose="020B0604020202020204" pitchFamily="34" charset="0"/>
              <a:buChar char="•"/>
            </a:pPr>
            <a:endParaRPr lang="nl-BE" b="1"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9" y="1660850"/>
            <a:ext cx="5260195" cy="48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829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7000"/>
            <a:ext cx="11673840" cy="461665"/>
          </a:xfrm>
          <a:prstGeom prst="rect">
            <a:avLst/>
          </a:prstGeom>
          <a:noFill/>
        </p:spPr>
        <p:txBody>
          <a:bodyPr wrap="square" rtlCol="0">
            <a:spAutoFit/>
          </a:bodyPr>
          <a:lstStyle/>
          <a:p>
            <a:r>
              <a:rPr lang="nl-NL" sz="2400" b="1" dirty="0"/>
              <a:t>The confidence interval</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4853" y="1547193"/>
            <a:ext cx="3756979" cy="3611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962609" y="1536860"/>
            <a:ext cx="377125" cy="4132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Straight Connector 6"/>
          <p:cNvCxnSpPr/>
          <p:nvPr/>
        </p:nvCxnSpPr>
        <p:spPr>
          <a:xfrm>
            <a:off x="5968840" y="1872658"/>
            <a:ext cx="1" cy="3286259"/>
          </a:xfrm>
          <a:prstGeom prst="line">
            <a:avLst/>
          </a:prstGeom>
          <a:ln w="28575">
            <a:solidFill>
              <a:schemeClr val="accent1"/>
            </a:solidFill>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356327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1504</Words>
  <Application>Microsoft Office PowerPoint</Application>
  <PresentationFormat>Breedbeeld</PresentationFormat>
  <Paragraphs>173</Paragraphs>
  <Slides>28</Slides>
  <Notes>13</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28</vt:i4>
      </vt:variant>
    </vt:vector>
  </HeadingPairs>
  <TitlesOfParts>
    <vt:vector size="32" baseType="lpstr">
      <vt:lpstr>Arial</vt:lpstr>
      <vt:lpstr>Calibri</vt:lpstr>
      <vt:lpstr>Calibri Light</vt:lpstr>
      <vt:lpstr>Office Theme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Sven Degroeve</cp:lastModifiedBy>
  <cp:revision>19</cp:revision>
  <dcterms:created xsi:type="dcterms:W3CDTF">2019-10-01T14:27:03Z</dcterms:created>
  <dcterms:modified xsi:type="dcterms:W3CDTF">2020-09-25T14:52:32Z</dcterms:modified>
</cp:coreProperties>
</file>